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4" d="100"/>
          <a:sy n="54" d="100"/>
        </p:scale>
        <p:origin x="-102" y="-58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68461-1654-46C5-8075-69A37EC3F20D}" type="datetimeFigureOut">
              <a:rPr lang="uk-UA" smtClean="0"/>
              <a:pPr/>
              <a:t>15.10.2015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88A14-08DC-4509-A85D-CEA93027B16B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9426461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68461-1654-46C5-8075-69A37EC3F20D}" type="datetimeFigureOut">
              <a:rPr lang="uk-UA" smtClean="0"/>
              <a:pPr/>
              <a:t>15.10.2015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88A14-08DC-4509-A85D-CEA93027B16B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21805352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68461-1654-46C5-8075-69A37EC3F20D}" type="datetimeFigureOut">
              <a:rPr lang="uk-UA" smtClean="0"/>
              <a:pPr/>
              <a:t>15.10.2015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88A14-08DC-4509-A85D-CEA93027B16B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8225688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68461-1654-46C5-8075-69A37EC3F20D}" type="datetimeFigureOut">
              <a:rPr lang="uk-UA" smtClean="0"/>
              <a:pPr/>
              <a:t>15.10.2015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88A14-08DC-4509-A85D-CEA93027B16B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11507700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68461-1654-46C5-8075-69A37EC3F20D}" type="datetimeFigureOut">
              <a:rPr lang="uk-UA" smtClean="0"/>
              <a:pPr/>
              <a:t>15.10.2015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88A14-08DC-4509-A85D-CEA93027B16B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1339818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68461-1654-46C5-8075-69A37EC3F20D}" type="datetimeFigureOut">
              <a:rPr lang="uk-UA" smtClean="0"/>
              <a:pPr/>
              <a:t>15.10.2015</a:t>
            </a:fld>
            <a:endParaRPr lang="uk-UA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88A14-08DC-4509-A85D-CEA93027B16B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5214075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68461-1654-46C5-8075-69A37EC3F20D}" type="datetimeFigureOut">
              <a:rPr lang="uk-UA" smtClean="0"/>
              <a:pPr/>
              <a:t>15.10.2015</a:t>
            </a:fld>
            <a:endParaRPr lang="uk-UA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88A14-08DC-4509-A85D-CEA93027B16B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1788356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68461-1654-46C5-8075-69A37EC3F20D}" type="datetimeFigureOut">
              <a:rPr lang="uk-UA" smtClean="0"/>
              <a:pPr/>
              <a:t>15.10.2015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88A14-08DC-4509-A85D-CEA93027B16B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17344115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68461-1654-46C5-8075-69A37EC3F20D}" type="datetimeFigureOut">
              <a:rPr lang="uk-UA" smtClean="0"/>
              <a:pPr/>
              <a:t>15.10.2015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88A14-08DC-4509-A85D-CEA93027B16B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24625813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68461-1654-46C5-8075-69A37EC3F20D}" type="datetimeFigureOut">
              <a:rPr lang="uk-UA" smtClean="0"/>
              <a:pPr/>
              <a:t>15.10.2015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88A14-08DC-4509-A85D-CEA93027B16B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260916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68461-1654-46C5-8075-69A37EC3F20D}" type="datetimeFigureOut">
              <a:rPr lang="uk-UA" smtClean="0"/>
              <a:pPr/>
              <a:t>15.10.2015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88A14-08DC-4509-A85D-CEA93027B16B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23446398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68461-1654-46C5-8075-69A37EC3F20D}" type="datetimeFigureOut">
              <a:rPr lang="uk-UA" smtClean="0"/>
              <a:pPr/>
              <a:t>15.10.2015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88A14-08DC-4509-A85D-CEA93027B16B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2540013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68461-1654-46C5-8075-69A37EC3F20D}" type="datetimeFigureOut">
              <a:rPr lang="uk-UA" smtClean="0"/>
              <a:pPr/>
              <a:t>15.10.2015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88A14-08DC-4509-A85D-CEA93027B16B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6944336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68461-1654-46C5-8075-69A37EC3F20D}" type="datetimeFigureOut">
              <a:rPr lang="uk-UA" smtClean="0"/>
              <a:pPr/>
              <a:t>15.10.2015</a:t>
            </a:fld>
            <a:endParaRPr lang="uk-UA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88A14-08DC-4509-A85D-CEA93027B16B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9288959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68461-1654-46C5-8075-69A37EC3F20D}" type="datetimeFigureOut">
              <a:rPr lang="uk-UA" smtClean="0"/>
              <a:pPr/>
              <a:t>15.10.2015</a:t>
            </a:fld>
            <a:endParaRPr lang="uk-UA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88A14-08DC-4509-A85D-CEA93027B16B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25351091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68461-1654-46C5-8075-69A37EC3F20D}" type="datetimeFigureOut">
              <a:rPr lang="uk-UA" smtClean="0"/>
              <a:pPr/>
              <a:t>15.10.2015</a:t>
            </a:fld>
            <a:endParaRPr lang="uk-UA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88A14-08DC-4509-A85D-CEA93027B16B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4682859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68461-1654-46C5-8075-69A37EC3F20D}" type="datetimeFigureOut">
              <a:rPr lang="uk-UA" smtClean="0"/>
              <a:pPr/>
              <a:t>15.10.2015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88A14-08DC-4509-A85D-CEA93027B16B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15854130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63968461-1654-46C5-8075-69A37EC3F20D}" type="datetimeFigureOut">
              <a:rPr lang="uk-UA" smtClean="0"/>
              <a:pPr/>
              <a:t>15.10.2015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288A14-08DC-4509-A85D-CEA93027B16B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158909267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  <p:sldLayoutId id="2147483729" r:id="rId15"/>
    <p:sldLayoutId id="2147483730" r:id="rId16"/>
    <p:sldLayoutId id="2147483731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www.ukrtvory.com.ua/shev.html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Навіщо потрібно вивчати історію?</a:t>
            </a:r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xmlns="" val="3443155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Народ, </a:t>
            </a:r>
            <a:r>
              <a:rPr lang="ru-RU" dirty="0" err="1"/>
              <a:t>що</a:t>
            </a:r>
            <a:r>
              <a:rPr lang="ru-RU" dirty="0"/>
              <a:t> не </a:t>
            </a:r>
            <a:r>
              <a:rPr lang="ru-RU" dirty="0" err="1"/>
              <a:t>знає</a:t>
            </a:r>
            <a:r>
              <a:rPr lang="ru-RU" dirty="0"/>
              <a:t> </a:t>
            </a:r>
            <a:r>
              <a:rPr lang="ru-RU" dirty="0" err="1"/>
              <a:t>своєї</a:t>
            </a:r>
            <a:r>
              <a:rPr lang="ru-RU" dirty="0"/>
              <a:t> </a:t>
            </a:r>
            <a:r>
              <a:rPr lang="ru-RU" dirty="0" err="1"/>
              <a:t>історії</a:t>
            </a:r>
            <a:r>
              <a:rPr lang="ru-RU" dirty="0"/>
              <a:t>, </a:t>
            </a:r>
            <a:br>
              <a:rPr lang="ru-RU" dirty="0"/>
            </a:br>
            <a:r>
              <a:rPr lang="ru-RU" dirty="0"/>
              <a:t>є народ </a:t>
            </a:r>
            <a:r>
              <a:rPr lang="ru-RU" dirty="0" err="1" smtClean="0"/>
              <a:t>сліпців</a:t>
            </a:r>
            <a:r>
              <a:rPr lang="ru-RU" dirty="0" smtClean="0"/>
              <a:t>.</a:t>
            </a:r>
            <a:r>
              <a:rPr lang="ru-RU" dirty="0"/>
              <a:t> </a:t>
            </a:r>
            <a:r>
              <a:rPr lang="ru-RU" sz="2000" dirty="0" smtClean="0"/>
              <a:t>(</a:t>
            </a:r>
            <a:r>
              <a:rPr lang="uk-UA" sz="2000" dirty="0" err="1" smtClean="0"/>
              <a:t>О.Довженко</a:t>
            </a:r>
            <a:r>
              <a:rPr lang="uk-UA" sz="2000" dirty="0" smtClean="0"/>
              <a:t>)</a:t>
            </a:r>
            <a:endParaRPr lang="uk-UA" sz="20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947917" y="2211942"/>
            <a:ext cx="5273794" cy="4036067"/>
          </a:xfrm>
        </p:spPr>
      </p:pic>
    </p:spTree>
    <p:extLst>
      <p:ext uri="{BB962C8B-B14F-4D97-AF65-F5344CB8AC3E}">
        <p14:creationId xmlns:p14="http://schemas.microsoft.com/office/powerpoint/2010/main" xmlns="" val="362253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3774" y="191070"/>
            <a:ext cx="11600596" cy="6666930"/>
          </a:xfrm>
        </p:spPr>
        <p:txBody>
          <a:bodyPr>
            <a:normAutofit/>
          </a:bodyPr>
          <a:lstStyle/>
          <a:p>
            <a:r>
              <a:rPr lang="uk-UA" dirty="0"/>
              <a:t>Відомий філософ доби Відродження сказав: «Рослина без коріння всихає, людина без минулого не живе». У </a:t>
            </a:r>
            <a:r>
              <a:rPr lang="en-US" dirty="0"/>
              <a:t>XVII </a:t>
            </a:r>
            <a:r>
              <a:rPr lang="uk-UA" dirty="0"/>
              <a:t>столітті, коли європейські митці та науковці почали активно вивчати історичну спадщину своїх народів задля доведення самобутності й оригінальності культури кожного з них, ці слова стали символічними. Сьогодні, у столітті </a:t>
            </a:r>
            <a:r>
              <a:rPr lang="en-US" dirty="0"/>
              <a:t>XXI, </a:t>
            </a:r>
            <a:r>
              <a:rPr lang="uk-UA" dirty="0"/>
              <a:t>вони надзвичайно актуальні для українців, бо, напевно, небагато у світі націй, які так погано знають свою історію. </a:t>
            </a:r>
            <a:endParaRPr lang="uk-UA" dirty="0" smtClean="0"/>
          </a:p>
          <a:p>
            <a:r>
              <a:rPr lang="uk-UA" dirty="0"/>
              <a:t>Ця проблема виникла не на сучасному етапі. Відтоді, як Україна опинилася під владою Польщі, Литви, Угорщини, Росії, її історія почала замовчуватися, а очевидні факти ідеологічно перекручувалися. Такі процеси тривали багато століть, і лише нині, у незалежній країні, стало очевидним, що незнання національної історії - справжня трагедія українського народу, який досі не визначив свого місця серед інших народів світу, не усвідомив своєї значущості. </a:t>
            </a:r>
            <a:br>
              <a:rPr lang="uk-UA" dirty="0"/>
            </a:br>
            <a:r>
              <a:rPr lang="uk-UA" dirty="0"/>
              <a:t/>
            </a:r>
            <a:br>
              <a:rPr lang="uk-UA" dirty="0"/>
            </a:br>
            <a:r>
              <a:rPr lang="uk-UA" dirty="0"/>
              <a:t>Питання необхідності вивчення українцями вітчизняної історії піднімалося багатьма культурними діячами нашої країни. Уперше це зробили поети-романтики, збирачі фольклору, етнографи, фольклористи. Усі вони наголошували на тому, що знання історії - це духовна сила кожного громадянина, яка, за висловом М. Максимовича, здатна вивести людину із «тьми на світ Божий». Лише маючи таку силу, український народ зможе протистояти поневоленню й відстоювати своє право на незалежність. </a:t>
            </a:r>
          </a:p>
        </p:txBody>
      </p:sp>
    </p:spTree>
    <p:extLst>
      <p:ext uri="{BB962C8B-B14F-4D97-AF65-F5344CB8AC3E}">
        <p14:creationId xmlns:p14="http://schemas.microsoft.com/office/powerpoint/2010/main" xmlns="" val="4177796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5130" y="329889"/>
            <a:ext cx="9404723" cy="1400530"/>
          </a:xfrm>
        </p:spPr>
        <p:txBody>
          <a:bodyPr/>
          <a:lstStyle/>
          <a:p>
            <a:r>
              <a:rPr lang="uk-UA" sz="2000" u="sng" dirty="0">
                <a:hlinkClick r:id="rId2" tooltip="біографія Т. Шевченко"/>
              </a:rPr>
              <a:t>Т. Шевченко</a:t>
            </a:r>
            <a:r>
              <a:rPr lang="uk-UA" sz="2000" dirty="0"/>
              <a:t> розкрив цю ідею через образ «великого льоху», який чекає, коли його «розкопають». Цей образ-символ уособлює історичну скарбницю України, що й досі залишається по-справжньому </a:t>
            </a:r>
            <a:r>
              <a:rPr lang="uk-UA" sz="2000" dirty="0" smtClean="0"/>
              <a:t>не пізнаною</a:t>
            </a:r>
            <a:r>
              <a:rPr lang="uk-UA" sz="2000" dirty="0"/>
              <a:t>.</a:t>
            </a:r>
            <a:r>
              <a:rPr lang="uk-UA" dirty="0"/>
              <a:t> 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361063" y="1972056"/>
            <a:ext cx="6678695" cy="452427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xmlns="" val="2973730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01204" y="384480"/>
            <a:ext cx="9548767" cy="1075831"/>
          </a:xfrm>
        </p:spPr>
        <p:txBody>
          <a:bodyPr/>
          <a:lstStyle/>
          <a:p>
            <a:r>
              <a:rPr lang="uk-UA" sz="3200" dirty="0" smtClean="0"/>
              <a:t>Проблема незнання історії українцями.</a:t>
            </a:r>
            <a:endParaRPr lang="uk-UA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82923" y="1282890"/>
            <a:ext cx="8985328" cy="5074692"/>
          </a:xfrm>
        </p:spPr>
        <p:txBody>
          <a:bodyPr>
            <a:normAutofit fontScale="92500" lnSpcReduction="10000"/>
          </a:bodyPr>
          <a:lstStyle/>
          <a:p>
            <a:r>
              <a:rPr lang="ru-RU" dirty="0" err="1"/>
              <a:t>Найповніше</a:t>
            </a:r>
            <a:r>
              <a:rPr lang="ru-RU" dirty="0"/>
              <a:t> проблема </a:t>
            </a:r>
            <a:r>
              <a:rPr lang="ru-RU" dirty="0" err="1"/>
              <a:t>незнання</a:t>
            </a:r>
            <a:r>
              <a:rPr lang="ru-RU" dirty="0"/>
              <a:t> </a:t>
            </a:r>
            <a:r>
              <a:rPr lang="ru-RU" dirty="0" err="1"/>
              <a:t>українцями</a:t>
            </a:r>
            <a:r>
              <a:rPr lang="ru-RU" dirty="0"/>
              <a:t> </a:t>
            </a:r>
            <a:r>
              <a:rPr lang="ru-RU" dirty="0" err="1"/>
              <a:t>національної</a:t>
            </a:r>
            <a:r>
              <a:rPr lang="ru-RU" dirty="0"/>
              <a:t> </a:t>
            </a:r>
            <a:r>
              <a:rPr lang="ru-RU" dirty="0" err="1"/>
              <a:t>історії</a:t>
            </a:r>
            <a:r>
              <a:rPr lang="ru-RU" dirty="0"/>
              <a:t> </a:t>
            </a:r>
            <a:r>
              <a:rPr lang="ru-RU" dirty="0" err="1"/>
              <a:t>була</a:t>
            </a:r>
            <a:r>
              <a:rPr lang="ru-RU" dirty="0"/>
              <a:t> </a:t>
            </a:r>
            <a:r>
              <a:rPr lang="ru-RU" dirty="0" err="1"/>
              <a:t>розкрита</a:t>
            </a:r>
            <a:r>
              <a:rPr lang="ru-RU" dirty="0"/>
              <a:t> О. </a:t>
            </a:r>
            <a:r>
              <a:rPr lang="ru-RU" dirty="0" err="1"/>
              <a:t>Довженком</a:t>
            </a:r>
            <a:r>
              <a:rPr lang="ru-RU" dirty="0"/>
              <a:t>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дуже</a:t>
            </a:r>
            <a:r>
              <a:rPr lang="ru-RU" dirty="0"/>
              <a:t> </a:t>
            </a:r>
            <a:r>
              <a:rPr lang="ru-RU" dirty="0" err="1"/>
              <a:t>болісно</a:t>
            </a:r>
            <a:r>
              <a:rPr lang="ru-RU" dirty="0"/>
              <a:t> </a:t>
            </a:r>
            <a:r>
              <a:rPr lang="ru-RU" dirty="0" err="1"/>
              <a:t>сприймав</a:t>
            </a:r>
            <a:r>
              <a:rPr lang="ru-RU" dirty="0"/>
              <a:t> </a:t>
            </a:r>
            <a:r>
              <a:rPr lang="ru-RU" dirty="0" err="1"/>
              <a:t>таку</a:t>
            </a:r>
            <a:r>
              <a:rPr lang="ru-RU" dirty="0"/>
              <a:t> </a:t>
            </a:r>
            <a:r>
              <a:rPr lang="ru-RU" dirty="0" err="1"/>
              <a:t>недбалість</a:t>
            </a:r>
            <a:r>
              <a:rPr lang="ru-RU" dirty="0"/>
              <a:t>, </a:t>
            </a:r>
            <a:r>
              <a:rPr lang="ru-RU" dirty="0" err="1"/>
              <a:t>вбачаючи</a:t>
            </a:r>
            <a:r>
              <a:rPr lang="ru-RU" dirty="0"/>
              <a:t> у </a:t>
            </a:r>
            <a:r>
              <a:rPr lang="ru-RU" dirty="0" err="1"/>
              <a:t>ній</a:t>
            </a:r>
            <a:r>
              <a:rPr lang="ru-RU" dirty="0"/>
              <a:t> причину </a:t>
            </a:r>
            <a:r>
              <a:rPr lang="ru-RU" dirty="0" err="1"/>
              <a:t>всіх</a:t>
            </a:r>
            <a:r>
              <a:rPr lang="ru-RU" dirty="0"/>
              <a:t> </a:t>
            </a:r>
            <a:r>
              <a:rPr lang="ru-RU" dirty="0" err="1"/>
              <a:t>негараздів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, </a:t>
            </a:r>
            <a:r>
              <a:rPr lang="ru-RU" dirty="0" err="1"/>
              <a:t>джерело</a:t>
            </a:r>
            <a:r>
              <a:rPr lang="ru-RU" dirty="0"/>
              <a:t> </a:t>
            </a:r>
            <a:r>
              <a:rPr lang="ru-RU" dirty="0" err="1"/>
              <a:t>невдач</a:t>
            </a:r>
            <a:r>
              <a:rPr lang="ru-RU" dirty="0"/>
              <a:t> і </a:t>
            </a:r>
            <a:r>
              <a:rPr lang="ru-RU" dirty="0" err="1"/>
              <a:t>поразок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народу у </a:t>
            </a:r>
            <a:r>
              <a:rPr lang="ru-RU" dirty="0" err="1"/>
              <a:t>боротьбі</a:t>
            </a:r>
            <a:r>
              <a:rPr lang="ru-RU" dirty="0"/>
              <a:t> за </a:t>
            </a:r>
            <a:r>
              <a:rPr lang="ru-RU" dirty="0" err="1"/>
              <a:t>існування</a:t>
            </a:r>
            <a:r>
              <a:rPr lang="ru-RU" dirty="0"/>
              <a:t>. Слова, </a:t>
            </a:r>
            <a:r>
              <a:rPr lang="ru-RU" dirty="0" err="1"/>
              <a:t>що</a:t>
            </a:r>
            <a:r>
              <a:rPr lang="ru-RU" dirty="0"/>
              <a:t> й </a:t>
            </a:r>
            <a:r>
              <a:rPr lang="ru-RU" dirty="0" err="1"/>
              <a:t>досі</a:t>
            </a:r>
            <a:r>
              <a:rPr lang="ru-RU" dirty="0"/>
              <a:t> звучать </a:t>
            </a:r>
            <a:r>
              <a:rPr lang="ru-RU" dirty="0" err="1"/>
              <a:t>докором</a:t>
            </a:r>
            <a:r>
              <a:rPr lang="ru-RU" dirty="0"/>
              <a:t> для нас, </a:t>
            </a:r>
            <a:r>
              <a:rPr lang="ru-RU" dirty="0" err="1"/>
              <a:t>письменник</a:t>
            </a:r>
            <a:r>
              <a:rPr lang="ru-RU" dirty="0"/>
              <a:t> </a:t>
            </a:r>
            <a:r>
              <a:rPr lang="ru-RU" dirty="0" err="1"/>
              <a:t>вклав</a:t>
            </a:r>
            <a:r>
              <a:rPr lang="ru-RU" dirty="0"/>
              <a:t> в уста ворога </a:t>
            </a:r>
            <a:r>
              <a:rPr lang="ru-RU" dirty="0" err="1"/>
              <a:t>України</a:t>
            </a:r>
            <a:r>
              <a:rPr lang="ru-RU" dirty="0"/>
              <a:t>, героя </a:t>
            </a:r>
            <a:r>
              <a:rPr lang="ru-RU" dirty="0" err="1"/>
              <a:t>кіноповісті</a:t>
            </a:r>
            <a:r>
              <a:rPr lang="ru-RU" dirty="0"/>
              <a:t> «</a:t>
            </a:r>
            <a:r>
              <a:rPr lang="ru-RU" dirty="0" err="1"/>
              <a:t>Україна</a:t>
            </a:r>
            <a:r>
              <a:rPr lang="ru-RU" dirty="0"/>
              <a:t> в </a:t>
            </a:r>
            <a:r>
              <a:rPr lang="ru-RU" dirty="0" err="1"/>
              <a:t>огні</a:t>
            </a:r>
            <a:r>
              <a:rPr lang="ru-RU" dirty="0"/>
              <a:t>» </a:t>
            </a:r>
            <a:r>
              <a:rPr lang="ru-RU" dirty="0" err="1"/>
              <a:t>Ернста</a:t>
            </a:r>
            <a:r>
              <a:rPr lang="ru-RU" dirty="0"/>
              <a:t> фон </a:t>
            </a:r>
            <a:r>
              <a:rPr lang="ru-RU" dirty="0" err="1"/>
              <a:t>Крауза</a:t>
            </a:r>
            <a:r>
              <a:rPr lang="ru-RU" dirty="0"/>
              <a:t>: «У </a:t>
            </a:r>
            <a:r>
              <a:rPr lang="ru-RU" dirty="0" err="1"/>
              <a:t>цього</a:t>
            </a:r>
            <a:r>
              <a:rPr lang="ru-RU" dirty="0"/>
              <a:t> народу є </a:t>
            </a:r>
            <a:r>
              <a:rPr lang="ru-RU" dirty="0" err="1"/>
              <a:t>нічим</a:t>
            </a:r>
            <a:r>
              <a:rPr lang="ru-RU" dirty="0"/>
              <a:t> і </a:t>
            </a:r>
            <a:r>
              <a:rPr lang="ru-RU" dirty="0" err="1"/>
              <a:t>ніколи</a:t>
            </a:r>
            <a:r>
              <a:rPr lang="ru-RU" dirty="0"/>
              <a:t> не </a:t>
            </a:r>
            <a:r>
              <a:rPr lang="ru-RU" dirty="0" err="1"/>
              <a:t>прикрита</a:t>
            </a:r>
            <a:r>
              <a:rPr lang="ru-RU" dirty="0"/>
              <a:t> </a:t>
            </a:r>
            <a:r>
              <a:rPr lang="ru-RU" dirty="0" err="1"/>
              <a:t>ахіллесова</a:t>
            </a:r>
            <a:r>
              <a:rPr lang="ru-RU" dirty="0"/>
              <a:t> </a:t>
            </a:r>
            <a:r>
              <a:rPr lang="ru-RU" dirty="0" err="1"/>
              <a:t>п'ята</a:t>
            </a:r>
            <a:r>
              <a:rPr lang="ru-RU" dirty="0"/>
              <a:t>. </a:t>
            </a:r>
            <a:r>
              <a:rPr lang="ru-RU" dirty="0" err="1"/>
              <a:t>Ці</a:t>
            </a:r>
            <a:r>
              <a:rPr lang="ru-RU" dirty="0"/>
              <a:t> люди абсолютно </a:t>
            </a:r>
            <a:r>
              <a:rPr lang="ru-RU" dirty="0" err="1"/>
              <a:t>позбавлені</a:t>
            </a:r>
            <a:r>
              <a:rPr lang="ru-RU" dirty="0"/>
              <a:t> </a:t>
            </a:r>
            <a:r>
              <a:rPr lang="ru-RU" dirty="0" err="1"/>
              <a:t>вміння</a:t>
            </a:r>
            <a:r>
              <a:rPr lang="ru-RU" dirty="0"/>
              <a:t> </a:t>
            </a:r>
            <a:r>
              <a:rPr lang="ru-RU" dirty="0" err="1"/>
              <a:t>прощати</a:t>
            </a:r>
            <a:r>
              <a:rPr lang="ru-RU" dirty="0"/>
              <a:t> один одному </a:t>
            </a:r>
            <a:r>
              <a:rPr lang="ru-RU" dirty="0" err="1"/>
              <a:t>незгоди</a:t>
            </a:r>
            <a:r>
              <a:rPr lang="ru-RU" dirty="0"/>
              <a:t> </a:t>
            </a:r>
            <a:r>
              <a:rPr lang="ru-RU" dirty="0" err="1"/>
              <a:t>навіть</a:t>
            </a:r>
            <a:r>
              <a:rPr lang="ru-RU" dirty="0"/>
              <a:t> в </a:t>
            </a:r>
            <a:r>
              <a:rPr lang="ru-RU" dirty="0" err="1"/>
              <a:t>ім'я</a:t>
            </a:r>
            <a:r>
              <a:rPr lang="ru-RU" dirty="0"/>
              <a:t> </a:t>
            </a:r>
            <a:r>
              <a:rPr lang="ru-RU" dirty="0" err="1"/>
              <a:t>інтересів</a:t>
            </a:r>
            <a:r>
              <a:rPr lang="ru-RU" dirty="0"/>
              <a:t> </a:t>
            </a:r>
            <a:r>
              <a:rPr lang="ru-RU" dirty="0" err="1"/>
              <a:t>загальних</a:t>
            </a:r>
            <a:r>
              <a:rPr lang="ru-RU" dirty="0"/>
              <a:t>, </a:t>
            </a:r>
            <a:r>
              <a:rPr lang="ru-RU" dirty="0" err="1"/>
              <a:t>високих</a:t>
            </a:r>
            <a:r>
              <a:rPr lang="ru-RU" dirty="0"/>
              <a:t>. У них </a:t>
            </a:r>
            <a:r>
              <a:rPr lang="ru-RU" dirty="0" err="1"/>
              <a:t>немає</a:t>
            </a:r>
            <a:r>
              <a:rPr lang="ru-RU" dirty="0"/>
              <a:t> державного </a:t>
            </a:r>
            <a:r>
              <a:rPr lang="ru-RU" dirty="0" err="1"/>
              <a:t>інстинкту</a:t>
            </a:r>
            <a:r>
              <a:rPr lang="ru-RU" dirty="0"/>
              <a:t>... Вони не </a:t>
            </a:r>
            <a:r>
              <a:rPr lang="ru-RU" dirty="0" err="1"/>
              <a:t>вивчають</a:t>
            </a:r>
            <a:r>
              <a:rPr lang="ru-RU" dirty="0"/>
              <a:t> </a:t>
            </a:r>
            <a:r>
              <a:rPr lang="ru-RU" dirty="0" err="1"/>
              <a:t>історії</a:t>
            </a:r>
            <a:r>
              <a:rPr lang="ru-RU" dirty="0"/>
              <a:t>. </a:t>
            </a:r>
            <a:r>
              <a:rPr lang="ru-RU" dirty="0" err="1"/>
              <a:t>Дивовижно</a:t>
            </a:r>
            <a:r>
              <a:rPr lang="ru-RU" dirty="0"/>
              <a:t>. Вони </a:t>
            </a:r>
            <a:r>
              <a:rPr lang="ru-RU" dirty="0" err="1"/>
              <a:t>вже</a:t>
            </a:r>
            <a:r>
              <a:rPr lang="ru-RU" dirty="0"/>
              <a:t> </a:t>
            </a:r>
            <a:r>
              <a:rPr lang="ru-RU" dirty="0" err="1"/>
              <a:t>двадцять</a:t>
            </a:r>
            <a:r>
              <a:rPr lang="ru-RU" dirty="0"/>
              <a:t> </a:t>
            </a:r>
            <a:r>
              <a:rPr lang="ru-RU" dirty="0" err="1"/>
              <a:t>п'ять</a:t>
            </a:r>
            <a:r>
              <a:rPr lang="ru-RU" dirty="0"/>
              <a:t> </a:t>
            </a:r>
            <a:r>
              <a:rPr lang="ru-RU" dirty="0" err="1"/>
              <a:t>літ</a:t>
            </a:r>
            <a:r>
              <a:rPr lang="ru-RU" dirty="0"/>
              <a:t> </a:t>
            </a:r>
            <a:r>
              <a:rPr lang="ru-RU" dirty="0" err="1"/>
              <a:t>живуть</a:t>
            </a:r>
            <a:r>
              <a:rPr lang="ru-RU" dirty="0"/>
              <a:t> </a:t>
            </a:r>
            <a:r>
              <a:rPr lang="ru-RU" dirty="0" err="1"/>
              <a:t>негативними</a:t>
            </a:r>
            <a:r>
              <a:rPr lang="ru-RU" dirty="0"/>
              <a:t> лозунгами </a:t>
            </a:r>
            <a:r>
              <a:rPr lang="ru-RU" dirty="0" err="1"/>
              <a:t>одкидання</a:t>
            </a:r>
            <a:r>
              <a:rPr lang="ru-RU" dirty="0"/>
              <a:t> Бога, </a:t>
            </a:r>
            <a:r>
              <a:rPr lang="ru-RU" dirty="0" err="1"/>
              <a:t>власності</a:t>
            </a:r>
            <a:r>
              <a:rPr lang="ru-RU" dirty="0"/>
              <a:t>, </a:t>
            </a:r>
            <a:r>
              <a:rPr lang="ru-RU" dirty="0" err="1"/>
              <a:t>сім'ї</a:t>
            </a:r>
            <a:r>
              <a:rPr lang="ru-RU" dirty="0"/>
              <a:t>, </a:t>
            </a:r>
            <a:r>
              <a:rPr lang="ru-RU" dirty="0" err="1"/>
              <a:t>дружби</a:t>
            </a:r>
            <a:r>
              <a:rPr lang="ru-RU" dirty="0"/>
              <a:t>! У них </a:t>
            </a:r>
            <a:r>
              <a:rPr lang="ru-RU" dirty="0" err="1"/>
              <a:t>від</a:t>
            </a:r>
            <a:r>
              <a:rPr lang="ru-RU" dirty="0"/>
              <a:t> слова "</a:t>
            </a:r>
            <a:r>
              <a:rPr lang="ru-RU" dirty="0" err="1"/>
              <a:t>нація</a:t>
            </a:r>
            <a:r>
              <a:rPr lang="ru-RU" dirty="0"/>
              <a:t>" </a:t>
            </a:r>
            <a:r>
              <a:rPr lang="ru-RU" dirty="0" err="1"/>
              <a:t>остався</a:t>
            </a:r>
            <a:r>
              <a:rPr lang="ru-RU" dirty="0"/>
              <a:t> </a:t>
            </a:r>
            <a:r>
              <a:rPr lang="ru-RU" dirty="0" err="1"/>
              <a:t>тільки</a:t>
            </a:r>
            <a:r>
              <a:rPr lang="ru-RU" dirty="0"/>
              <a:t> </a:t>
            </a:r>
            <a:r>
              <a:rPr lang="ru-RU" dirty="0" err="1"/>
              <a:t>прикметник</a:t>
            </a:r>
            <a:r>
              <a:rPr lang="ru-RU" dirty="0"/>
              <a:t>. У них </a:t>
            </a:r>
            <a:r>
              <a:rPr lang="ru-RU" dirty="0" err="1"/>
              <a:t>немає</a:t>
            </a:r>
            <a:r>
              <a:rPr lang="ru-RU" dirty="0"/>
              <a:t> </a:t>
            </a:r>
            <a:r>
              <a:rPr lang="ru-RU" dirty="0" err="1"/>
              <a:t>вічних</a:t>
            </a:r>
            <a:r>
              <a:rPr lang="ru-RU" dirty="0"/>
              <a:t> </a:t>
            </a:r>
            <a:r>
              <a:rPr lang="ru-RU" dirty="0" err="1"/>
              <a:t>істин</a:t>
            </a:r>
            <a:r>
              <a:rPr lang="ru-RU" dirty="0"/>
              <a:t>. Тому </a:t>
            </a:r>
            <a:r>
              <a:rPr lang="ru-RU" dirty="0" err="1"/>
              <a:t>серед</a:t>
            </a:r>
            <a:r>
              <a:rPr lang="ru-RU" dirty="0"/>
              <a:t> них так </a:t>
            </a:r>
            <a:r>
              <a:rPr lang="ru-RU" dirty="0" err="1"/>
              <a:t>багато</a:t>
            </a:r>
            <a:r>
              <a:rPr lang="ru-RU" dirty="0"/>
              <a:t> </a:t>
            </a:r>
            <a:r>
              <a:rPr lang="ru-RU" dirty="0" err="1"/>
              <a:t>зрадників</a:t>
            </a:r>
            <a:r>
              <a:rPr lang="ru-RU" dirty="0"/>
              <a:t>... От ключ до </a:t>
            </a:r>
            <a:r>
              <a:rPr lang="ru-RU" dirty="0" err="1"/>
              <a:t>скриньки</a:t>
            </a:r>
            <a:r>
              <a:rPr lang="ru-RU" dirty="0"/>
              <a:t>, де </a:t>
            </a:r>
            <a:r>
              <a:rPr lang="ru-RU" dirty="0" err="1"/>
              <a:t>схована</a:t>
            </a:r>
            <a:r>
              <a:rPr lang="ru-RU" dirty="0"/>
              <a:t> </a:t>
            </a:r>
            <a:r>
              <a:rPr lang="ru-RU" dirty="0" err="1"/>
              <a:t>їхня</a:t>
            </a:r>
            <a:r>
              <a:rPr lang="ru-RU" dirty="0"/>
              <a:t> </a:t>
            </a:r>
            <a:r>
              <a:rPr lang="ru-RU" dirty="0" err="1"/>
              <a:t>загибель</a:t>
            </a:r>
            <a:r>
              <a:rPr lang="ru-RU" dirty="0"/>
              <a:t>». 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 err="1"/>
              <a:t>Митець</a:t>
            </a:r>
            <a:r>
              <a:rPr lang="ru-RU" dirty="0"/>
              <a:t>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найвищим</a:t>
            </a:r>
            <a:r>
              <a:rPr lang="ru-RU" dirty="0"/>
              <a:t> </a:t>
            </a:r>
            <a:r>
              <a:rPr lang="ru-RU" dirty="0" err="1"/>
              <a:t>своїм</a:t>
            </a:r>
            <a:r>
              <a:rPr lang="ru-RU" dirty="0"/>
              <a:t> </a:t>
            </a:r>
            <a:r>
              <a:rPr lang="ru-RU" dirty="0" err="1"/>
              <a:t>покликанням</a:t>
            </a:r>
            <a:r>
              <a:rPr lang="ru-RU" dirty="0"/>
              <a:t> </a:t>
            </a:r>
            <a:r>
              <a:rPr lang="ru-RU" dirty="0" err="1"/>
              <a:t>вважав</a:t>
            </a:r>
            <a:r>
              <a:rPr lang="ru-RU" dirty="0"/>
              <a:t> </a:t>
            </a:r>
            <a:r>
              <a:rPr lang="ru-RU" dirty="0" err="1"/>
              <a:t>служіння</a:t>
            </a:r>
            <a:r>
              <a:rPr lang="ru-RU" dirty="0"/>
              <a:t> </a:t>
            </a:r>
            <a:r>
              <a:rPr lang="ru-RU" dirty="0" err="1"/>
              <a:t>рідному</a:t>
            </a:r>
            <a:r>
              <a:rPr lang="ru-RU" dirty="0"/>
              <a:t> </a:t>
            </a:r>
            <a:r>
              <a:rPr lang="ru-RU" dirty="0" err="1"/>
              <a:t>народові</a:t>
            </a:r>
            <a:r>
              <a:rPr lang="ru-RU" dirty="0"/>
              <a:t>, </a:t>
            </a:r>
            <a:r>
              <a:rPr lang="ru-RU" dirty="0" err="1"/>
              <a:t>вперше</a:t>
            </a:r>
            <a:r>
              <a:rPr lang="ru-RU" dirty="0"/>
              <a:t> на </a:t>
            </a:r>
            <a:r>
              <a:rPr lang="ru-RU" dirty="0" err="1"/>
              <a:t>повний</a:t>
            </a:r>
            <a:r>
              <a:rPr lang="ru-RU" dirty="0"/>
              <a:t> голос сказав про те, в </a:t>
            </a:r>
            <a:r>
              <a:rPr lang="ru-RU" dirty="0" err="1"/>
              <a:t>чому</a:t>
            </a:r>
            <a:r>
              <a:rPr lang="ru-RU" dirty="0"/>
              <a:t> так </a:t>
            </a:r>
            <a:r>
              <a:rPr lang="ru-RU" dirty="0" err="1"/>
              <a:t>боялися</a:t>
            </a:r>
            <a:r>
              <a:rPr lang="ru-RU" dirty="0"/>
              <a:t> </a:t>
            </a:r>
            <a:r>
              <a:rPr lang="ru-RU" dirty="0" err="1"/>
              <a:t>зізнатися</a:t>
            </a:r>
            <a:r>
              <a:rPr lang="ru-RU" dirty="0"/>
              <a:t> </a:t>
            </a:r>
            <a:r>
              <a:rPr lang="ru-RU" dirty="0" err="1"/>
              <a:t>українці</a:t>
            </a:r>
            <a:r>
              <a:rPr lang="ru-RU" dirty="0"/>
              <a:t>: ми не </a:t>
            </a:r>
            <a:r>
              <a:rPr lang="ru-RU" dirty="0" err="1"/>
              <a:t>маємо</a:t>
            </a:r>
            <a:r>
              <a:rPr lang="ru-RU" dirty="0"/>
              <a:t> </a:t>
            </a:r>
            <a:r>
              <a:rPr lang="ru-RU" dirty="0" err="1"/>
              <a:t>історичної</a:t>
            </a:r>
            <a:r>
              <a:rPr lang="ru-RU" dirty="0"/>
              <a:t> </a:t>
            </a:r>
            <a:r>
              <a:rPr lang="ru-RU" dirty="0" err="1"/>
              <a:t>гордості</a:t>
            </a:r>
            <a:r>
              <a:rPr lang="ru-RU" dirty="0"/>
              <a:t>, </a:t>
            </a:r>
            <a:r>
              <a:rPr lang="ru-RU" dirty="0" err="1"/>
              <a:t>бо</a:t>
            </a:r>
            <a:r>
              <a:rPr lang="ru-RU" dirty="0"/>
              <a:t> просто не </a:t>
            </a:r>
            <a:r>
              <a:rPr lang="ru-RU" dirty="0" err="1"/>
              <a:t>знаємо</a:t>
            </a:r>
            <a:r>
              <a:rPr lang="ru-RU" dirty="0"/>
              <a:t>, </a:t>
            </a:r>
            <a:r>
              <a:rPr lang="ru-RU" dirty="0" err="1"/>
              <a:t>чим</a:t>
            </a:r>
            <a:r>
              <a:rPr lang="ru-RU" dirty="0"/>
              <a:t> і як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гордитися</a:t>
            </a:r>
            <a:r>
              <a:rPr lang="ru-RU" dirty="0"/>
              <a:t>. 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xmlns="" val="1363845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Наслідки незнання історії: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uk-UA" dirty="0"/>
              <a:t>Якщо народ не знає своєї історії і не несе за це відповідальності, то будь-хто може скористатися такою слабкістю і висвітлити історичні факти по-своєму, задля своїх інтересів, що досить часто сьогодні й відбувається. Саме з цієї причини в Україні виникають суперечки з приводу того, чи потрібно визнавати голодомор 1932-1933 років актом геноциду українського народу, чи варто проголошувати тих чи інших осіб (як-от: І. Мазепу, С. Бандеру, Р. Шухевича) національними героями, чи доцільно знищувати пам'ятники комуністичних діячів, та з багатьох інших питань. Усі ці непорозуміння (а вони інколи набувають величезних масштабів!) є наслідком незнання громадянами нашої країни історичних фактів, яке робить їх відкритими для будь-яких ідеологічних впливів. </a:t>
            </a:r>
            <a:br>
              <a:rPr lang="uk-UA" dirty="0"/>
            </a:b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xmlns="" val="458446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Для народу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історія</a:t>
            </a:r>
            <a:r>
              <a:rPr lang="ru-RU" dirty="0"/>
              <a:t> - </a:t>
            </a:r>
            <a:r>
              <a:rPr lang="ru-RU" dirty="0" err="1"/>
              <a:t>це</a:t>
            </a:r>
            <a:r>
              <a:rPr lang="ru-RU" dirty="0"/>
              <a:t> не просто </a:t>
            </a:r>
            <a:r>
              <a:rPr lang="ru-RU" dirty="0" err="1"/>
              <a:t>минуле</a:t>
            </a:r>
            <a:r>
              <a:rPr lang="ru-RU" dirty="0"/>
              <a:t>,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душа.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uk-UA" dirty="0"/>
              <a:t>Кожен із нас повинен знати історію свого народу, своєї держави. Освічена людина завжди розуміє, що без минулого немає сучасного, без традиційного немає нового, без колишнього немає </a:t>
            </a:r>
            <a:r>
              <a:rPr lang="uk-UA" dirty="0" smtClean="0"/>
              <a:t>теперішнього. Хто </a:t>
            </a:r>
            <a:r>
              <a:rPr lang="uk-UA" dirty="0"/>
              <a:t>з нас, не знаючи історії, зможе пояснити, чому українці так шанують землю, а працю на ній називають священною; чому вінок і писанка мають таке глибоке символічне значення для нашої культури; чому наша мова послуговується літерою «ї», якої немає в жодній іншій мові світу? Той, хто не знає національної історії, ніколи не зможе зрозуміти свого народу й діяти на його благо. </a:t>
            </a:r>
            <a:br>
              <a:rPr lang="uk-UA" dirty="0"/>
            </a:br>
            <a:r>
              <a:rPr lang="uk-UA" dirty="0"/>
              <a:t/>
            </a:r>
            <a:br>
              <a:rPr lang="uk-UA" dirty="0"/>
            </a:br>
            <a:r>
              <a:rPr lang="uk-UA" dirty="0"/>
              <a:t>Сьогодні українські освітяни та науковці приділяють велику увагу «історичній освіченості» молоді, запроваджують у навчальних закладах спеціальні курси, організовують заходи, спрямовані на виявлення рівня знань про історичні події, відгомін яких викликає резонанс у сучасному суспільстві. Головна мета історичної освіти полягає у «навчанні вчитися» на помилках своєї країни, адже лише вміння усвідомлювати й аналізувати історичні помилки допоможе запобігти їх повторенню. Саме це, на мою думку, є однією з головних передумов успішної розбудови нашої держави.</a:t>
            </a:r>
          </a:p>
        </p:txBody>
      </p:sp>
    </p:spTree>
    <p:extLst>
      <p:ext uri="{BB962C8B-B14F-4D97-AF65-F5344CB8AC3E}">
        <p14:creationId xmlns:p14="http://schemas.microsoft.com/office/powerpoint/2010/main" xmlns="" val="3846862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err="1" smtClean="0"/>
              <a:t>Отже,пам’ятаючи</a:t>
            </a:r>
            <a:r>
              <a:rPr lang="uk-UA" dirty="0" smtClean="0"/>
              <a:t> і шануючи </a:t>
            </a:r>
            <a:r>
              <a:rPr lang="uk-UA" dirty="0" err="1" smtClean="0"/>
              <a:t>минуле,ми</a:t>
            </a:r>
            <a:r>
              <a:rPr lang="uk-UA" dirty="0" smtClean="0"/>
              <a:t> збудуємо світле майбутнє!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60427" y="3753135"/>
            <a:ext cx="3580814" cy="2795515"/>
          </a:xfrm>
        </p:spPr>
        <p:txBody>
          <a:bodyPr>
            <a:normAutofit fontScale="92500" lnSpcReduction="20000"/>
          </a:bodyPr>
          <a:lstStyle/>
          <a:p>
            <a:r>
              <a:rPr lang="uk-UA" dirty="0" smtClean="0"/>
              <a:t>Презентацію підготували студентки </a:t>
            </a:r>
            <a:r>
              <a:rPr lang="uk-UA" dirty="0" smtClean="0"/>
              <a:t>1 курсу</a:t>
            </a:r>
          </a:p>
          <a:p>
            <a:r>
              <a:rPr lang="uk-UA" dirty="0" err="1" smtClean="0"/>
              <a:t>г</a:t>
            </a:r>
            <a:r>
              <a:rPr lang="uk-UA" dirty="0" err="1" smtClean="0"/>
              <a:t>уманітарно-</a:t>
            </a:r>
            <a:r>
              <a:rPr lang="uk-UA" dirty="0" smtClean="0"/>
              <a:t> </a:t>
            </a:r>
            <a:r>
              <a:rPr lang="uk-UA" smtClean="0"/>
              <a:t>педагогічно-факультету(філологія)</a:t>
            </a:r>
            <a:endParaRPr lang="uk-UA" dirty="0" smtClean="0"/>
          </a:p>
          <a:p>
            <a:r>
              <a:rPr lang="uk-UA" dirty="0" smtClean="0"/>
              <a:t>Ткачук Ліна </a:t>
            </a:r>
            <a:r>
              <a:rPr lang="uk-UA" dirty="0" smtClean="0"/>
              <a:t>Володимирівна, </a:t>
            </a:r>
          </a:p>
          <a:p>
            <a:r>
              <a:rPr lang="uk-UA" dirty="0" err="1" smtClean="0"/>
              <a:t>Хара</a:t>
            </a:r>
            <a:r>
              <a:rPr lang="uk-UA" dirty="0" smtClean="0"/>
              <a:t> Алла  </a:t>
            </a:r>
            <a:r>
              <a:rPr lang="uk-UA" dirty="0" smtClean="0"/>
              <a:t>Володимирівна</a:t>
            </a:r>
            <a:endParaRPr lang="uk-UA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46111" y="2468880"/>
            <a:ext cx="6153150" cy="40797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623273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">
  <a:themeElements>
    <a:clrScheme name="Ион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Ион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он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27</TotalTime>
  <Words>531</Words>
  <Application>Microsoft Office PowerPoint</Application>
  <PresentationFormat>Произвольный</PresentationFormat>
  <Paragraphs>16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Ион</vt:lpstr>
      <vt:lpstr>Навіщо потрібно вивчати історію?</vt:lpstr>
      <vt:lpstr>Народ, що не знає своєї історії,  є народ сліпців. (О.Довженко)</vt:lpstr>
      <vt:lpstr>Слайд 3</vt:lpstr>
      <vt:lpstr>Т. Шевченко розкрив цю ідею через образ «великого льоху», який чекає, коли його «розкопають». Цей образ-символ уособлює історичну скарбницю України, що й досі залишається по-справжньому не пізнаною. </vt:lpstr>
      <vt:lpstr>Проблема незнання історії українцями.</vt:lpstr>
      <vt:lpstr>Наслідки незнання історії:</vt:lpstr>
      <vt:lpstr>Для народу його історія - це не просто минуле, це його душа.</vt:lpstr>
      <vt:lpstr>Отже,пам’ятаючи і шануючи минуле,ми збудуємо світле майбутнє!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Навіщо потрібно вивчати історію?</dc:title>
  <dc:creator>Comp</dc:creator>
  <cp:lastModifiedBy>наташа</cp:lastModifiedBy>
  <cp:revision>4</cp:revision>
  <dcterms:created xsi:type="dcterms:W3CDTF">2015-09-20T09:46:02Z</dcterms:created>
  <dcterms:modified xsi:type="dcterms:W3CDTF">2015-10-15T18:09:12Z</dcterms:modified>
</cp:coreProperties>
</file>